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Lst>
  <p:sldIdLst>
    <p:sldId id="291" r:id="rId3"/>
    <p:sldId id="259" r:id="rId4"/>
    <p:sldId id="277" r:id="rId5"/>
    <p:sldId id="274" r:id="rId6"/>
    <p:sldId id="286" r:id="rId7"/>
    <p:sldId id="263" r:id="rId8"/>
    <p:sldId id="280" r:id="rId9"/>
    <p:sldId id="261" r:id="rId10"/>
    <p:sldId id="264" r:id="rId11"/>
    <p:sldId id="265" r:id="rId12"/>
    <p:sldId id="266" r:id="rId13"/>
    <p:sldId id="285" r:id="rId14"/>
    <p:sldId id="267" r:id="rId15"/>
    <p:sldId id="281" r:id="rId16"/>
    <p:sldId id="268" r:id="rId17"/>
    <p:sldId id="269" r:id="rId18"/>
    <p:sldId id="270" r:id="rId19"/>
    <p:sldId id="271" r:id="rId20"/>
    <p:sldId id="272" r:id="rId21"/>
    <p:sldId id="273" r:id="rId22"/>
    <p:sldId id="290" r:id="rId23"/>
    <p:sldId id="284" r:id="rId24"/>
  </p:sldIdLst>
  <p:sldSz cx="9144000" cy="6858000" type="screen4x3"/>
  <p:notesSz cx="6858000" cy="9144000"/>
  <p:custDataLst>
    <p:tags r:id="rId25"/>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356995-B137-49F4-8E30-52E5384A6A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C4694-53D3-4B81-ABAE-1ED1D9B0B3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01D537-1D6F-4211-BAB9-4C195C779A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94771-B031-41CB-8518-1EF7CECC56B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4E105264-AF64-43D5-81F8-BA4550ED74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9" name="Slide Number Placeholder 15"/>
          <p:cNvSpPr>
            <a:spLocks noGrp="1"/>
          </p:cNvSpPr>
          <p:nvPr>
            <p:ph type="sldNum" sz="quarter" idx="12"/>
          </p:nvPr>
        </p:nvSpPr>
        <p:spPr>
          <a:xfrm>
            <a:off x="8229600" y="6473825"/>
            <a:ext cx="758825" cy="247650"/>
          </a:xfrm>
        </p:spPr>
        <p:txBody>
          <a:bodyPr/>
          <a:lstStyle>
            <a:lvl1pPr>
              <a:defRPr/>
            </a:lvl1pPr>
          </a:lstStyle>
          <a:p>
            <a:pPr>
              <a:defRPr/>
            </a:pPr>
            <a:fld id="{8618E431-2B5A-44FA-9B49-9B589C70950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CA8C4E2-5248-42D1-99A2-A2C4849E9A0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EC7E70E-1D5A-4682-9981-DEE048803F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CB875F-1544-4A5A-92F1-D32C495CFF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2F244C6-AA93-4962-AFDE-55B958F9D5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E1A87B-AEF6-44FE-9833-9E1868C7D9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751B3-7123-4A0D-BD2C-6628AEE0A9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D49BD-0120-4180-B20A-A3B5216776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4787E9-D77B-4286-BF53-CB449B4761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0AA82C-BF0E-475C-9B67-7F842FAFC1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053266-25F9-4FD2-8B4F-B3864199D1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5D7E47-984D-4C2E-93C0-A88A5A0F97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791002-BD6C-4694-9DF7-539F10E04F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4B3890-7646-4B1A-8A3F-1210C4A4B8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1092C1-7D53-40E3-BD93-634568E920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6C04151A-9E84-4457-868E-9AE6F81D55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13" name="Date Placeholder 3"/>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cs typeface="Arial" charset="0"/>
              </a:defRPr>
            </a:lvl1pPr>
          </a:lstStyle>
          <a:p>
            <a:pPr>
              <a:defRPr/>
            </a:pPr>
            <a:endParaRPr lang="en-US"/>
          </a:p>
        </p:txBody>
      </p:sp>
      <p:sp>
        <p:nvSpPr>
          <p:cNvPr id="14" name="Footer Placeholder 4"/>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cs typeface="Arial" charset="0"/>
              </a:defRPr>
            </a:lvl1pPr>
          </a:lstStyle>
          <a:p>
            <a:pPr>
              <a:defRPr/>
            </a:pPr>
            <a:endParaRPr lang="en-US"/>
          </a:p>
        </p:txBody>
      </p:sp>
      <p:sp>
        <p:nvSpPr>
          <p:cNvPr id="15" name="Slide Number Placeholder 5"/>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cs typeface="Arial" charset="0"/>
              </a:defRPr>
            </a:lvl1pPr>
          </a:lstStyle>
          <a:p>
            <a:pPr>
              <a:defRPr/>
            </a:pPr>
            <a:fld id="{FEBAFED0-45C1-4E3E-BE6A-CF7F9F119E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1" r:id="rId5"/>
    <p:sldLayoutId id="2147483788" r:id="rId6"/>
    <p:sldLayoutId id="2147483782" r:id="rId7"/>
    <p:sldLayoutId id="2147483783" r:id="rId8"/>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Đạo</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đức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Vượt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khó</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trong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tập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04800" y="533400"/>
            <a:ext cx="8382000" cy="5973763"/>
          </a:xfrm>
        </p:spPr>
        <p:txBody>
          <a:bodyPr/>
          <a:lstStyle/>
          <a:p>
            <a:pPr algn="just" eaLnBrk="1" hangingPunct="1">
              <a:buFontTx/>
              <a:buChar char="-"/>
            </a:pPr>
            <a:r>
              <a:rPr lang="en-US" smtClean="0">
                <a:latin typeface="Times New Roman" pitchFamily="18" charset="0"/>
              </a:rPr>
              <a:t>Ở lớp, cháu tập trung học tập. Chỗ nào không hiểu, cháu hỏi ngay cô giáo hoặc hỏi các bạn. Buổi tối cháu học bài, làm bài. Sáng cháu dậy sớm xem lại các bài học thuộc.</a:t>
            </a:r>
          </a:p>
          <a:p>
            <a:pPr algn="just" eaLnBrk="1" hangingPunct="1">
              <a:buFontTx/>
              <a:buNone/>
            </a:pPr>
            <a:r>
              <a:rPr lang="en-US" smtClean="0">
                <a:latin typeface="Times New Roman" pitchFamily="18" charset="0"/>
              </a:rPr>
              <a:t>	tính hồn nhiên nhưng tự tin và dáng vẻ tảo tần của cô bé khiến tôi vừa thương mến, vừa cảm phục em.</a:t>
            </a:r>
          </a:p>
          <a:p>
            <a:pPr algn="r" eaLnBrk="1" hangingPunct="1">
              <a:buFontTx/>
              <a:buNone/>
            </a:pPr>
            <a:endParaRPr lang="en-US" i="1" smtClean="0">
              <a:latin typeface="Times New Roman" pitchFamily="18" charset="0"/>
            </a:endParaRPr>
          </a:p>
          <a:p>
            <a:pPr algn="r" eaLnBrk="1" hangingPunct="1">
              <a:buFontTx/>
              <a:buNone/>
            </a:pPr>
            <a:r>
              <a:rPr lang="en-US" i="1" smtClean="0">
                <a:latin typeface="Times New Roman" pitchFamily="18" charset="0"/>
              </a:rPr>
              <a:t>Theo</a:t>
            </a:r>
            <a:r>
              <a:rPr lang="en-US" smtClean="0">
                <a:latin typeface="Times New Roman" pitchFamily="18" charset="0"/>
              </a:rPr>
              <a:t> MẠC TÂM</a:t>
            </a:r>
          </a:p>
          <a:p>
            <a:pPr eaLnBrk="1" hangingPunct="1">
              <a:buFontTx/>
              <a:buNone/>
            </a:pPr>
            <a:endParaRPr lang="en-US" smtClean="0">
              <a:latin typeface="Times New Roman" pitchFamily="18" charset="0"/>
            </a:endParaRPr>
          </a:p>
          <a:p>
            <a:pPr eaLnBrk="1" hangingPunct="1">
              <a:buFontTx/>
              <a:buNone/>
            </a:pPr>
            <a:endParaRPr lang="en-US"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Effect transition="in" filter="fade">
                                      <p:cBhvr>
                                        <p:cTn id="15" dur="1000"/>
                                        <p:tgtEl>
                                          <p:spTgt spid="23555">
                                            <p:txEl>
                                              <p:pRg st="1" end="1"/>
                                            </p:txEl>
                                          </p:spTgt>
                                        </p:tgtEl>
                                      </p:cBhvr>
                                    </p:animEffect>
                                    <p:anim calcmode="lin" valueType="num">
                                      <p:cBhvr>
                                        <p:cTn id="16"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Effect transition="in" filter="fade">
                                      <p:cBhvr>
                                        <p:cTn id="23" dur="1000"/>
                                        <p:tgtEl>
                                          <p:spTgt spid="23555">
                                            <p:txEl>
                                              <p:pRg st="3" end="3"/>
                                            </p:txEl>
                                          </p:spTgt>
                                        </p:tgtEl>
                                      </p:cBhvr>
                                    </p:animEffect>
                                    <p:anim calcmode="lin" valueType="num">
                                      <p:cBhvr>
                                        <p:cTn id="24"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loud 5"/>
          <p:cNvSpPr/>
          <p:nvPr/>
        </p:nvSpPr>
        <p:spPr bwMode="auto">
          <a:xfrm>
            <a:off x="2362200" y="0"/>
            <a:ext cx="4800600" cy="27432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578" name="Rectangle 2"/>
          <p:cNvSpPr>
            <a:spLocks noGrp="1" noChangeArrowheads="1"/>
          </p:cNvSpPr>
          <p:nvPr>
            <p:ph type="title"/>
          </p:nvPr>
        </p:nvSpPr>
        <p:spPr>
          <a:xfrm>
            <a:off x="2895600" y="228600"/>
            <a:ext cx="3962400" cy="1752600"/>
          </a:xfrm>
        </p:spPr>
        <p:txBody>
          <a:bodyPr/>
          <a:lstStyle/>
          <a:p>
            <a:pPr eaLnBrk="1" hangingPunct="1"/>
            <a:r>
              <a:rPr lang="en-US" b="1" smtClean="0">
                <a:latin typeface="Times New Roman" pitchFamily="18" charset="0"/>
              </a:rPr>
              <a:t>CÂU HỎI</a:t>
            </a:r>
          </a:p>
        </p:txBody>
      </p:sp>
      <p:sp>
        <p:nvSpPr>
          <p:cNvPr id="24579" name="Rectangle 3"/>
          <p:cNvSpPr>
            <a:spLocks noGrp="1" noChangeArrowheads="1"/>
          </p:cNvSpPr>
          <p:nvPr>
            <p:ph type="body" idx="1"/>
          </p:nvPr>
        </p:nvSpPr>
        <p:spPr>
          <a:xfrm>
            <a:off x="685800" y="1981200"/>
            <a:ext cx="8229600" cy="4343400"/>
          </a:xfrm>
        </p:spPr>
        <p:txBody>
          <a:bodyPr/>
          <a:lstStyle/>
          <a:p>
            <a:pPr marL="609600" indent="-609600" algn="ctr" eaLnBrk="1" hangingPunct="1">
              <a:buFontTx/>
              <a:buNone/>
            </a:pPr>
            <a:endParaRPr lang="en-US" smtClean="0"/>
          </a:p>
          <a:p>
            <a:pPr marL="609600" indent="-609600" algn="ctr" eaLnBrk="1" hangingPunct="1">
              <a:buFontTx/>
              <a:buNone/>
            </a:pPr>
            <a:endParaRPr lang="en-US" smtClean="0"/>
          </a:p>
          <a:p>
            <a:pPr marL="609600" indent="-609600" algn="ctr" eaLnBrk="1" hangingPunct="1">
              <a:buFontTx/>
              <a:buNone/>
            </a:pPr>
            <a:r>
              <a:rPr lang="en-US" smtClean="0">
                <a:latin typeface="Times New Roman" pitchFamily="18" charset="0"/>
                <a:cs typeface="Times New Roman" pitchFamily="18" charset="0"/>
              </a:rPr>
              <a:t>1. Trong câu chuyện có mấy nhân vật?</a:t>
            </a:r>
          </a:p>
          <a:p>
            <a:pPr marL="609600" indent="-609600" algn="ctr" eaLnBrk="1" hangingPunct="1">
              <a:buFontTx/>
              <a:buNone/>
            </a:pPr>
            <a:r>
              <a:rPr lang="en-US" smtClean="0">
                <a:latin typeface="Times New Roman" pitchFamily="18" charset="0"/>
                <a:cs typeface="Times New Roman" pitchFamily="18" charset="0"/>
              </a:rPr>
              <a:t> Nơi thảo sống có tên là gì?</a:t>
            </a:r>
          </a:p>
          <a:p>
            <a:pPr marL="609600" indent="-609600" eaLnBrk="1" hangingPunct="1">
              <a:buFontTx/>
              <a:buNone/>
            </a:pPr>
            <a:r>
              <a:rPr lang="en-US" smtClean="0">
                <a:latin typeface="Times New Roman" pitchFamily="18" charset="0"/>
                <a:cs typeface="Times New Roman"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4578"/>
                                        </p:tgtEl>
                                        <p:attrNameLst>
                                          <p:attrName>style.visibility</p:attrName>
                                        </p:attrNameLst>
                                      </p:cBhvr>
                                      <p:to>
                                        <p:strVal val="visible"/>
                                      </p:to>
                                    </p:set>
                                    <p:animEffect transition="in" filter="fade">
                                      <p:cBhvr>
                                        <p:cTn id="12" dur="2000"/>
                                        <p:tgtEl>
                                          <p:spTgt spid="24578"/>
                                        </p:tgtEl>
                                      </p:cBhvr>
                                    </p:animEffect>
                                    <p:anim calcmode="lin" valueType="num">
                                      <p:cBhvr>
                                        <p:cTn id="13" dur="2000" fill="hold"/>
                                        <p:tgtEl>
                                          <p:spTgt spid="24578"/>
                                        </p:tgtEl>
                                        <p:attrNameLst>
                                          <p:attrName>ppt_w</p:attrName>
                                        </p:attrNameLst>
                                      </p:cBhvr>
                                      <p:tavLst>
                                        <p:tav tm="0" fmla="#ppt_w*sin(2.5*pi*$)">
                                          <p:val>
                                            <p:fltVal val="0"/>
                                          </p:val>
                                        </p:tav>
                                        <p:tav tm="100000">
                                          <p:val>
                                            <p:fltVal val="1"/>
                                          </p:val>
                                        </p:tav>
                                      </p:tavLst>
                                    </p:anim>
                                    <p:anim calcmode="lin" valueType="num">
                                      <p:cBhvr>
                                        <p:cTn id="14" dur="2000" fill="hold"/>
                                        <p:tgtEl>
                                          <p:spTgt spid="2457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randombar(horizontal)">
                                      <p:cBhvr>
                                        <p:cTn id="19" dur="500"/>
                                        <p:tgtEl>
                                          <p:spTgt spid="245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randombar(horizontal)">
                                      <p:cBhvr>
                                        <p:cTn id="24" dur="500"/>
                                        <p:tgtEl>
                                          <p:spTgt spid="245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4579">
                                            <p:txEl>
                                              <p:pRg st="4" end="4"/>
                                            </p:txEl>
                                          </p:spTgt>
                                        </p:tgtEl>
                                        <p:attrNameLst>
                                          <p:attrName>style.visibility</p:attrName>
                                        </p:attrNameLst>
                                      </p:cBhvr>
                                      <p:to>
                                        <p:strVal val="visible"/>
                                      </p:to>
                                    </p:set>
                                    <p:animEffect transition="in" filter="randombar(horizontal)">
                                      <p:cBhvr>
                                        <p:cTn id="29"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578" grpId="0"/>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dmin\Desktop\untitled.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914400" y="457200"/>
            <a:ext cx="8229600" cy="4373563"/>
          </a:xfrm>
        </p:spPr>
        <p:txBody>
          <a:bodyPr/>
          <a:lstStyle/>
          <a:p>
            <a:pPr algn="ctr"/>
            <a:r>
              <a:rPr lang="en-US" smtClean="0">
                <a:latin typeface="Times New Roman" pitchFamily="18" charset="0"/>
                <a:cs typeface="Times New Roman" pitchFamily="18" charset="0"/>
              </a:rPr>
              <a:t>Trong truyện có hai nhân vật: </a:t>
            </a:r>
          </a:p>
          <a:p>
            <a:pPr algn="ctr">
              <a:buFontTx/>
              <a:buChar char="-"/>
            </a:pPr>
            <a:r>
              <a:rPr lang="en-US" smtClean="0">
                <a:latin typeface="Times New Roman" pitchFamily="18" charset="0"/>
                <a:cs typeface="Times New Roman" pitchFamily="18" charset="0"/>
              </a:rPr>
              <a:t>Một phóng viên và bạn Thảo</a:t>
            </a:r>
          </a:p>
          <a:p>
            <a:pPr algn="ctr"/>
            <a:r>
              <a:rPr lang="en-US" smtClean="0">
                <a:latin typeface="Times New Roman" pitchFamily="18" charset="0"/>
                <a:cs typeface="Times New Roman" pitchFamily="18" charset="0"/>
              </a:rPr>
              <a:t>Nơi của bạn Thảo sống có tên là xóm Trại </a:t>
            </a:r>
          </a:p>
          <a:p>
            <a:pPr algn="ctr">
              <a:buFontTx/>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066800"/>
            <a:ext cx="8382000" cy="1828800"/>
          </a:xfrm>
        </p:spPr>
        <p:txBody>
          <a:bodyPr/>
          <a:lstStyle/>
          <a:p>
            <a:pPr algn="l" eaLnBrk="1" hangingPunct="1"/>
            <a:r>
              <a:rPr lang="en-US" sz="2800" smtClean="0">
                <a:latin typeface="Times New Roman" pitchFamily="18" charset="0"/>
              </a:rPr>
              <a:t>2</a:t>
            </a:r>
            <a:r>
              <a:rPr lang="en-US" sz="3200" smtClean="0">
                <a:latin typeface="Times New Roman" pitchFamily="18" charset="0"/>
              </a:rPr>
              <a:t>. Thảo đã gặp những khó khăn gì trong học tập và trong cuộc sống hằng ngày?</a:t>
            </a:r>
            <a:br>
              <a:rPr lang="en-US" sz="3200" smtClean="0">
                <a:latin typeface="Times New Roman" pitchFamily="18" charset="0"/>
              </a:rPr>
            </a:br>
            <a:r>
              <a:rPr lang="en-US" sz="3200" smtClean="0">
                <a:latin typeface="Times New Roman" pitchFamily="18" charset="0"/>
              </a:rPr>
              <a:t/>
            </a:r>
            <a:br>
              <a:rPr lang="en-US" sz="3200" smtClean="0">
                <a:latin typeface="Times New Roman" pitchFamily="18" charset="0"/>
              </a:rPr>
            </a:br>
            <a:endParaRPr lang="en-US" sz="3200" smtClean="0">
              <a:latin typeface="Times New Roman" pitchFamily="18" charset="0"/>
            </a:endParaRPr>
          </a:p>
        </p:txBody>
      </p:sp>
      <p:sp>
        <p:nvSpPr>
          <p:cNvPr id="25603" name="Rectangle 3"/>
          <p:cNvSpPr>
            <a:spLocks noGrp="1" noChangeArrowheads="1"/>
          </p:cNvSpPr>
          <p:nvPr>
            <p:ph type="body" idx="1"/>
          </p:nvPr>
        </p:nvSpPr>
        <p:spPr>
          <a:xfrm>
            <a:off x="457200" y="1905000"/>
            <a:ext cx="8229600" cy="4648200"/>
          </a:xfrm>
        </p:spPr>
        <p:txBody>
          <a:bodyPr/>
          <a:lstStyle/>
          <a:p>
            <a:pPr eaLnBrk="1" hangingPunct="1">
              <a:buFontTx/>
              <a:buNone/>
            </a:pPr>
            <a:r>
              <a:rPr lang="en-US" smtClean="0"/>
              <a:t>	</a:t>
            </a:r>
          </a:p>
          <a:p>
            <a:pPr eaLnBrk="1" hangingPunct="1">
              <a:buFontTx/>
              <a:buNone/>
            </a:pPr>
            <a:endParaRPr lang="en-US" smtClean="0"/>
          </a:p>
          <a:p>
            <a:pPr eaLnBrk="1" hangingPunct="1">
              <a:buFontTx/>
              <a:buNone/>
            </a:pPr>
            <a:r>
              <a:rPr lang="en-US" smtClean="0"/>
              <a:t>  </a:t>
            </a:r>
            <a:r>
              <a:rPr lang="en-US" smtClean="0">
                <a:latin typeface="Times New Roman" pitchFamily="18" charset="0"/>
                <a:cs typeface="Times New Roman" pitchFamily="18" charset="0"/>
              </a:rPr>
              <a:t> KL : Nhà Thảo nghèo vì cha mẹ đau ốm nên Thảo phải giúp cha mẹ làm việc nhà.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2"/>
                                        </p:tgtEl>
                                        <p:attrNameLst>
                                          <p:attrName>style.visibility</p:attrName>
                                        </p:attrNameLst>
                                      </p:cBhvr>
                                      <p:to>
                                        <p:strVal val="visible"/>
                                      </p:to>
                                    </p:set>
                                    <p:anim calcmode="discrete" valueType="clr">
                                      <p:cBhvr override="childStyle">
                                        <p:cTn id="7" dur="80"/>
                                        <p:tgtEl>
                                          <p:spTgt spid="25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gtEl>
                                        <p:attrNameLst>
                                          <p:attrName>fillcolor</p:attrName>
                                        </p:attrNameLst>
                                      </p:cBhvr>
                                      <p:tavLst>
                                        <p:tav tm="0">
                                          <p:val>
                                            <p:clrVal>
                                              <a:schemeClr val="accent2"/>
                                            </p:clrVal>
                                          </p:val>
                                        </p:tav>
                                        <p:tav tm="50000">
                                          <p:val>
                                            <p:clrVal>
                                              <a:schemeClr val="hlink"/>
                                            </p:clrVal>
                                          </p:val>
                                        </p:tav>
                                      </p:tavLst>
                                    </p:anim>
                                    <p:set>
                                      <p:cBhvr>
                                        <p:cTn id="9" dur="80"/>
                                        <p:tgtEl>
                                          <p:spTgt spid="256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14"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3">
                                            <p:txEl>
                                              <p:pRg st="2" end="2"/>
                                            </p:txEl>
                                          </p:spTgt>
                                        </p:tgtEl>
                                        <p:attrNameLst>
                                          <p:attrName>style.visibility</p:attrName>
                                        </p:attrNameLst>
                                      </p:cBhvr>
                                      <p:to>
                                        <p:strVal val="visible"/>
                                      </p:to>
                                    </p:set>
                                    <p:anim calcmode="discrete" valueType="clr">
                                      <p:cBhvr override="childStyle">
                                        <p:cTn id="21" dur="80"/>
                                        <p:tgtEl>
                                          <p:spTgt spid="256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560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eaLnBrk="1" hangingPunct="1"/>
            <a:r>
              <a:rPr lang="en-US" smtClean="0">
                <a:latin typeface="Times New Roman" pitchFamily="18" charset="0"/>
              </a:rPr>
              <a:t>3. Trong hoàn cảnh khó khăn như vậy, bằng      cách nào Thảo vẫn học tốt?</a:t>
            </a: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buFontTx/>
              <a:buNone/>
            </a:pPr>
            <a:r>
              <a:rPr lang="en-US" smtClean="0">
                <a:latin typeface="Times New Roman" pitchFamily="18" charset="0"/>
              </a:rPr>
              <a:t> KL :Bạn Thảo đã gặp rất nhiêu khó khăn trong học tập và trong cuộc sống: bố mẹ lại đau yếu luôn. Song Thảo đã biết cách khắc phục, vượt qua, vươn lên học giỏi. Các em cần học tập tinh thần vượt khó của bạn.   </a:t>
            </a: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2316162"/>
          </a:xfrm>
        </p:spPr>
        <p:txBody>
          <a:bodyPr/>
          <a:lstStyle/>
          <a:p>
            <a:pPr algn="l" eaLnBrk="1" hangingPunct="1"/>
            <a:r>
              <a:rPr lang="en-US" sz="3200" smtClean="0">
                <a:latin typeface="Times New Roman" pitchFamily="18" charset="0"/>
              </a:rPr>
              <a:t>4. Nếu ở hoàn cảnh khó khăn như bạn Thảo, em sẽ làm gì?</a:t>
            </a:r>
          </a:p>
        </p:txBody>
      </p:sp>
      <p:sp>
        <p:nvSpPr>
          <p:cNvPr id="27651" name="Rectangle 3"/>
          <p:cNvSpPr>
            <a:spLocks noGrp="1" noChangeArrowheads="1"/>
          </p:cNvSpPr>
          <p:nvPr>
            <p:ph type="body" idx="1"/>
          </p:nvPr>
        </p:nvSpPr>
        <p:spPr>
          <a:xfrm>
            <a:off x="381000" y="2667000"/>
            <a:ext cx="8305800" cy="3459163"/>
          </a:xfrm>
        </p:spPr>
        <p:txBody>
          <a:bodyPr/>
          <a:lstStyle/>
          <a:p>
            <a:pPr algn="just" eaLnBrk="1" hangingPunct="1">
              <a:buFontTx/>
              <a:buNone/>
            </a:pPr>
            <a:r>
              <a:rPr lang="en-US" smtClean="0"/>
              <a:t>	</a:t>
            </a:r>
          </a:p>
          <a:p>
            <a:pPr algn="just" eaLnBrk="1" hangingPunct="1">
              <a:buFontTx/>
              <a:buNone/>
            </a:pPr>
            <a:r>
              <a:rPr lang="en-US" smtClean="0"/>
              <a:t>	</a:t>
            </a:r>
            <a:r>
              <a:rPr lang="en-US" smtClean="0">
                <a:latin typeface="Times New Roman" pitchFamily="18" charset="0"/>
                <a:cs typeface="Times New Roman" pitchFamily="18" charset="0"/>
              </a:rPr>
              <a:t>KL</a:t>
            </a:r>
            <a:r>
              <a:rPr lang="en-US" smtClean="0">
                <a:latin typeface="Times New Roman" pitchFamily="18" charset="0"/>
              </a:rPr>
              <a:t>: Nếu ở trong hoàn cảnh như bạn thảo em sẽ cố gắng học tập để không phụ lòng của thầy cô và cha mẹ</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3"/>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1000" fill="hold"/>
                                        <p:tgtEl>
                                          <p:spTgt spid="2765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76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 calcmode="lin" valueType="num">
                                      <p:cBhvr>
                                        <p:cTn id="21" dur="1000" fill="hold"/>
                                        <p:tgtEl>
                                          <p:spTgt spid="2765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4638"/>
            <a:ext cx="8915400" cy="2011362"/>
          </a:xfrm>
        </p:spPr>
        <p:txBody>
          <a:bodyPr/>
          <a:lstStyle/>
          <a:p>
            <a:pPr eaLnBrk="1" hangingPunct="1"/>
            <a:r>
              <a:rPr lang="en-US" sz="4000" b="1" u="sng" smtClean="0">
                <a:solidFill>
                  <a:srgbClr val="FF0000"/>
                </a:solidFill>
                <a:latin typeface="Times New Roman" pitchFamily="18" charset="0"/>
              </a:rPr>
              <a:t>Bài tập1:</a:t>
            </a:r>
            <a:r>
              <a:rPr lang="en-US" sz="3200" smtClean="0">
                <a:latin typeface="Times New Roman" pitchFamily="18" charset="0"/>
              </a:rPr>
              <a:t/>
            </a:r>
            <a:br>
              <a:rPr lang="en-US" sz="3200" smtClean="0">
                <a:latin typeface="Times New Roman" pitchFamily="18" charset="0"/>
              </a:rPr>
            </a:br>
            <a:r>
              <a:rPr lang="en-US" sz="3200" smtClean="0">
                <a:latin typeface="Times New Roman" pitchFamily="18" charset="0"/>
              </a:rPr>
              <a:t> </a:t>
            </a:r>
            <a:r>
              <a:rPr lang="en-US" sz="3600" smtClean="0">
                <a:latin typeface="Times New Roman" pitchFamily="18" charset="0"/>
              </a:rPr>
              <a:t>Khi gặp một bài tập khó, em sẽ chọn một cách làm nào dưới đây?</a:t>
            </a:r>
            <a:r>
              <a:rPr lang="en-US" smtClean="0">
                <a:latin typeface="Times New Roman" pitchFamily="18" charset="0"/>
              </a:rPr>
              <a:t> </a:t>
            </a:r>
            <a:r>
              <a:rPr lang="en-US" sz="3200" smtClean="0">
                <a:latin typeface="Times New Roman" pitchFamily="18" charset="0"/>
              </a:rPr>
              <a:t>(trang 7 SGK lớp 4) </a:t>
            </a:r>
          </a:p>
        </p:txBody>
      </p:sp>
      <p:sp>
        <p:nvSpPr>
          <p:cNvPr id="28675" name="Rectangle 3"/>
          <p:cNvSpPr>
            <a:spLocks noGrp="1" noChangeArrowheads="1"/>
          </p:cNvSpPr>
          <p:nvPr>
            <p:ph type="body" idx="1"/>
          </p:nvPr>
        </p:nvSpPr>
        <p:spPr>
          <a:xfrm>
            <a:off x="533400" y="2819400"/>
            <a:ext cx="8229600" cy="3687763"/>
          </a:xfrm>
        </p:spPr>
        <p:txBody>
          <a:bodyPr/>
          <a:lstStyle/>
          <a:p>
            <a:pPr marL="609600" indent="-609600" eaLnBrk="1" hangingPunct="1">
              <a:buFontTx/>
              <a:buAutoNum type="alphaLcParenR"/>
            </a:pPr>
            <a:r>
              <a:rPr lang="en-US" smtClean="0">
                <a:latin typeface="Times New Roman" pitchFamily="18" charset="0"/>
              </a:rPr>
              <a:t>Tự suy nghĩ, cố gắng làm bằng được.</a:t>
            </a:r>
          </a:p>
          <a:p>
            <a:pPr marL="609600" indent="-609600" eaLnBrk="1" hangingPunct="1">
              <a:buFontTx/>
              <a:buAutoNum type="alphaLcParenR"/>
            </a:pPr>
            <a:r>
              <a:rPr lang="en-US" smtClean="0">
                <a:latin typeface="Times New Roman" pitchFamily="18" charset="0"/>
              </a:rPr>
              <a:t>Nhờ bạn giảng giải để tự làm.</a:t>
            </a:r>
          </a:p>
          <a:p>
            <a:pPr marL="609600" indent="-609600" eaLnBrk="1" hangingPunct="1">
              <a:buFontTx/>
              <a:buAutoNum type="alphaLcParenR"/>
            </a:pPr>
            <a:r>
              <a:rPr lang="en-US" smtClean="0">
                <a:latin typeface="Times New Roman" pitchFamily="18" charset="0"/>
              </a:rPr>
              <a:t>Chép luôn bài của bạn.</a:t>
            </a:r>
          </a:p>
          <a:p>
            <a:pPr marL="609600" indent="-609600" eaLnBrk="1" hangingPunct="1">
              <a:buFontTx/>
              <a:buAutoNum type="alphaLcParenR"/>
            </a:pPr>
            <a:r>
              <a:rPr lang="en-US" smtClean="0">
                <a:latin typeface="Times New Roman" pitchFamily="18" charset="0"/>
              </a:rPr>
              <a:t>Nhờ người khác làm bài hộ.</a:t>
            </a:r>
          </a:p>
          <a:p>
            <a:pPr marL="609600" indent="-609600" eaLnBrk="1" hangingPunct="1">
              <a:buFontTx/>
              <a:buNone/>
            </a:pPr>
            <a:r>
              <a:rPr lang="en-US" smtClean="0">
                <a:latin typeface="Times New Roman" pitchFamily="18" charset="0"/>
              </a:rPr>
              <a:t>đ) Hỏi thầy giáo, cô giáo hoặc người lớn.</a:t>
            </a:r>
          </a:p>
          <a:p>
            <a:pPr marL="609600" indent="-609600" eaLnBrk="1" hangingPunct="1">
              <a:buFontTx/>
              <a:buNone/>
            </a:pPr>
            <a:r>
              <a:rPr lang="en-US" smtClean="0">
                <a:latin typeface="Times New Roman" pitchFamily="18" charset="0"/>
              </a:rPr>
              <a:t>e) Bỏ không làm.</a:t>
            </a:r>
          </a:p>
          <a:p>
            <a:pPr marL="609600" indent="-609600" eaLnBrk="1" hangingPunct="1">
              <a:buFontTx/>
              <a:buNone/>
            </a:pPr>
            <a:endParaRPr lang="en-US" smtClean="0">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675">
                                            <p:txEl>
                                              <p:pRg st="1" end="1"/>
                                            </p:txEl>
                                          </p:spTgt>
                                        </p:tgtEl>
                                        <p:attrNameLst>
                                          <p:attrName>style.visibility</p:attrName>
                                        </p:attrNameLst>
                                      </p:cBhvr>
                                      <p:to>
                                        <p:strVal val="visible"/>
                                      </p:to>
                                    </p:set>
                                    <p:animEffect transition="in" filter="fade">
                                      <p:cBhvr>
                                        <p:cTn id="21" dur="500"/>
                                        <p:tgtEl>
                                          <p:spTgt spid="28675">
                                            <p:txEl>
                                              <p:pRg st="1" end="1"/>
                                            </p:txEl>
                                          </p:spTgt>
                                        </p:tgtEl>
                                      </p:cBhvr>
                                    </p:animEffect>
                                    <p:anim calcmode="lin" valueType="num">
                                      <p:cBhvr>
                                        <p:cTn id="22"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6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Effect transition="in" filter="fade">
                                      <p:cBhvr>
                                        <p:cTn id="28" dur="500"/>
                                        <p:tgtEl>
                                          <p:spTgt spid="28675">
                                            <p:txEl>
                                              <p:pRg st="2" end="2"/>
                                            </p:txEl>
                                          </p:spTgt>
                                        </p:tgtEl>
                                      </p:cBhvr>
                                    </p:animEffect>
                                    <p:anim calcmode="lin" valueType="num">
                                      <p:cBhvr>
                                        <p:cTn id="2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6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675">
                                            <p:txEl>
                                              <p:pRg st="3" end="3"/>
                                            </p:txEl>
                                          </p:spTgt>
                                        </p:tgtEl>
                                        <p:attrNameLst>
                                          <p:attrName>style.visibility</p:attrName>
                                        </p:attrNameLst>
                                      </p:cBhvr>
                                      <p:to>
                                        <p:strVal val="visible"/>
                                      </p:to>
                                    </p:set>
                                    <p:animEffect transition="in" filter="fade">
                                      <p:cBhvr>
                                        <p:cTn id="35" dur="500"/>
                                        <p:tgtEl>
                                          <p:spTgt spid="28675">
                                            <p:txEl>
                                              <p:pRg st="3" end="3"/>
                                            </p:txEl>
                                          </p:spTgt>
                                        </p:tgtEl>
                                      </p:cBhvr>
                                    </p:animEffect>
                                    <p:anim calcmode="lin" valueType="num">
                                      <p:cBhvr>
                                        <p:cTn id="36"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86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8675">
                                            <p:txEl>
                                              <p:pRg st="4" end="4"/>
                                            </p:txEl>
                                          </p:spTgt>
                                        </p:tgtEl>
                                        <p:attrNameLst>
                                          <p:attrName>style.visibility</p:attrName>
                                        </p:attrNameLst>
                                      </p:cBhvr>
                                      <p:to>
                                        <p:strVal val="visible"/>
                                      </p:to>
                                    </p:set>
                                    <p:animEffect transition="in" filter="fade">
                                      <p:cBhvr>
                                        <p:cTn id="42" dur="500"/>
                                        <p:tgtEl>
                                          <p:spTgt spid="28675">
                                            <p:txEl>
                                              <p:pRg st="4" end="4"/>
                                            </p:txEl>
                                          </p:spTgt>
                                        </p:tgtEl>
                                      </p:cBhvr>
                                    </p:animEffect>
                                    <p:anim calcmode="lin" valueType="num">
                                      <p:cBhvr>
                                        <p:cTn id="4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86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8675">
                                            <p:txEl>
                                              <p:pRg st="5" end="5"/>
                                            </p:txEl>
                                          </p:spTgt>
                                        </p:tgtEl>
                                        <p:attrNameLst>
                                          <p:attrName>style.visibility</p:attrName>
                                        </p:attrNameLst>
                                      </p:cBhvr>
                                      <p:to>
                                        <p:strVal val="visible"/>
                                      </p:to>
                                    </p:set>
                                    <p:animEffect transition="in" filter="fade">
                                      <p:cBhvr>
                                        <p:cTn id="49" dur="500"/>
                                        <p:tgtEl>
                                          <p:spTgt spid="28675">
                                            <p:txEl>
                                              <p:pRg st="5" end="5"/>
                                            </p:txEl>
                                          </p:spTgt>
                                        </p:tgtEl>
                                      </p:cBhvr>
                                    </p:animEffect>
                                    <p:anim calcmode="lin" valueType="num">
                                      <p:cBhvr>
                                        <p:cTn id="50"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867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0"/>
            <a:ext cx="8229600" cy="1066800"/>
          </a:xfrm>
        </p:spPr>
        <p:txBody>
          <a:bodyPr/>
          <a:lstStyle/>
          <a:p>
            <a:pPr eaLnBrk="1" hangingPunct="1"/>
            <a:r>
              <a:rPr lang="en-US" sz="3200" smtClean="0">
                <a:latin typeface="Times New Roman" pitchFamily="18" charset="0"/>
              </a:rPr>
              <a:t>KLGV: (a), (b), (đ) là biện pháp đúng.</a:t>
            </a:r>
            <a:br>
              <a:rPr lang="en-US" sz="3200" smtClean="0">
                <a:latin typeface="Times New Roman" pitchFamily="18" charset="0"/>
              </a:rPr>
            </a:br>
            <a:r>
              <a:rPr lang="en-US" sz="3200" smtClean="0">
                <a:latin typeface="Times New Roman" pitchFamily="18" charset="0"/>
              </a:rPr>
              <a:t/>
            </a:r>
            <a:br>
              <a:rPr lang="en-US" sz="3200" smtClean="0">
                <a:latin typeface="Times New Roman" pitchFamily="18" charset="0"/>
              </a:rPr>
            </a:br>
            <a:r>
              <a:rPr lang="en-US" sz="3200" smtClean="0">
                <a:latin typeface="Times New Roman" pitchFamily="18" charset="0"/>
              </a:rPr>
              <a:t>(c), (d), (e) là biện pháp sai.</a:t>
            </a:r>
            <a:br>
              <a:rPr lang="en-US" sz="3200" smtClean="0">
                <a:latin typeface="Times New Roman" pitchFamily="18" charset="0"/>
              </a:rPr>
            </a:br>
            <a:endParaRPr lang="en-US" sz="3200" smtClean="0">
              <a:latin typeface="Times New Roman" pitchFamily="18" charset="0"/>
            </a:endParaRPr>
          </a:p>
        </p:txBody>
      </p:sp>
      <p:sp>
        <p:nvSpPr>
          <p:cNvPr id="29699" name="Rectangle 3"/>
          <p:cNvSpPr>
            <a:spLocks noGrp="1" noChangeArrowheads="1"/>
          </p:cNvSpPr>
          <p:nvPr>
            <p:ph type="body" idx="1"/>
          </p:nvPr>
        </p:nvSpPr>
        <p:spPr>
          <a:xfrm>
            <a:off x="533400" y="2590800"/>
            <a:ext cx="8153400" cy="3962400"/>
          </a:xfrm>
        </p:spPr>
        <p:txBody>
          <a:bodyPr/>
          <a:lstStyle/>
          <a:p>
            <a:pPr eaLnBrk="1" hangingPunct="1">
              <a:buFontTx/>
              <a:buNone/>
            </a:pPr>
            <a:r>
              <a:rPr lang="en-US" smtClean="0"/>
              <a:t>	</a:t>
            </a:r>
          </a:p>
          <a:p>
            <a:pPr eaLnBrk="1" hangingPunct="1">
              <a:buFontTx/>
              <a:buNone/>
            </a:pPr>
            <a:r>
              <a:rPr lang="en-US" smtClean="0"/>
              <a:t>	     </a:t>
            </a:r>
            <a:r>
              <a:rPr lang="en-US" smtClean="0">
                <a:latin typeface="Times New Roman" pitchFamily="18" charset="0"/>
                <a:cs typeface="Times New Roman" pitchFamily="18" charset="0"/>
              </a:rPr>
              <a:t>Qua bài học các em cho cô biết các em đã rút được bài học gì cho bản thân và áp dụng bài học đó như thế nào cho cuộc sống?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tgtEl>
                                          <p:spTgt spid="29699">
                                            <p:txEl>
                                              <p:pRg st="0" end="0"/>
                                            </p:txEl>
                                          </p:spTgt>
                                        </p:tgtEl>
                                      </p:cBhvr>
                                    </p:animEffect>
                                    <p:anim calcmode="lin" valueType="num">
                                      <p:cBhvr>
                                        <p:cTn id="15"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1000"/>
                                        <p:tgtEl>
                                          <p:spTgt spid="29699">
                                            <p:txEl>
                                              <p:pRg st="1" end="1"/>
                                            </p:txEl>
                                          </p:spTgt>
                                        </p:tgtEl>
                                      </p:cBhvr>
                                    </p:animEffect>
                                    <p:anim calcmode="lin" valueType="num">
                                      <p:cBhvr>
                                        <p:cTn id="22"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u="sng" smtClean="0">
                <a:solidFill>
                  <a:srgbClr val="002060"/>
                </a:solidFill>
                <a:latin typeface="Times New Roman" pitchFamily="18" charset="0"/>
                <a:cs typeface="Times New Roman" pitchFamily="18" charset="0"/>
              </a:rPr>
              <a:t>Ghi nhớ</a:t>
            </a:r>
          </a:p>
        </p:txBody>
      </p:sp>
      <p:sp>
        <p:nvSpPr>
          <p:cNvPr id="30723" name="Rectangle 3"/>
          <p:cNvSpPr>
            <a:spLocks noGrp="1" noChangeArrowheads="1"/>
          </p:cNvSpPr>
          <p:nvPr>
            <p:ph type="body" idx="1"/>
          </p:nvPr>
        </p:nvSpPr>
        <p:spPr/>
        <p:txBody>
          <a:bodyPr/>
          <a:lstStyle/>
          <a:p>
            <a:pPr algn="just" eaLnBrk="1" hangingPunct="1">
              <a:buFontTx/>
              <a:buNone/>
            </a:pPr>
            <a:r>
              <a:rPr lang="en-US" smtClean="0"/>
              <a:t>	   </a:t>
            </a:r>
            <a:r>
              <a:rPr lang="en-US" smtClean="0">
                <a:latin typeface="Times New Roman" pitchFamily="18" charset="0"/>
                <a:cs typeface="Times New Roman" pitchFamily="18" charset="0"/>
              </a:rPr>
              <a:t>Trong cuộc sống, mỗi người đều có những khó khăn riêng. Để học tập tốt, chúng ta cần cố gắng, kiên trì vượt qua những khó khăn.</a:t>
            </a:r>
          </a:p>
          <a:p>
            <a:pPr algn="ctr" eaLnBrk="1" hangingPunct="1">
              <a:buFontTx/>
              <a:buNone/>
            </a:pPr>
            <a:r>
              <a:rPr lang="en-US" sz="4000" b="1" i="1" smtClean="0">
                <a:solidFill>
                  <a:srgbClr val="C00000"/>
                </a:solidFill>
                <a:latin typeface="Times New Roman" pitchFamily="18" charset="0"/>
                <a:cs typeface="Times New Roman" pitchFamily="18" charset="0"/>
              </a:rPr>
              <a:t>Có chí thì nên.</a:t>
            </a:r>
          </a:p>
          <a:p>
            <a:pPr algn="ctr" eaLnBrk="1" hangingPunct="1">
              <a:buFontTx/>
              <a:buNone/>
            </a:pPr>
            <a:r>
              <a:rPr lang="en-US" smtClean="0">
                <a:latin typeface="Times New Roman" pitchFamily="18" charset="0"/>
                <a:cs typeface="Times New Roman" pitchFamily="18" charset="0"/>
              </a:rPr>
              <a:t>                              Tục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Effect transition="in" filter="fade">
                                      <p:cBhvr>
                                        <p:cTn id="9" dur="5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1000">
                                          <p:stCondLst>
                                            <p:cond delay="0"/>
                                          </p:stCondLst>
                                        </p:cTn>
                                        <p:tgtEl>
                                          <p:spTgt spid="307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Effect transition="in" filter="fade">
                                      <p:cBhvr>
                                        <p:cTn id="19" dur="1000">
                                          <p:stCondLst>
                                            <p:cond delay="0"/>
                                          </p:stCondLst>
                                        </p:cTn>
                                        <p:tgtEl>
                                          <p:spTgt spid="307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Effect transition="in" filter="fade">
                                      <p:cBhvr>
                                        <p:cTn id="24" dur="1000">
                                          <p:stCondLst>
                                            <p:cond delay="0"/>
                                          </p:stCondLst>
                                        </p:cTn>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38200"/>
            <a:ext cx="8229600" cy="1219200"/>
          </a:xfrm>
        </p:spPr>
        <p:txBody>
          <a:bodyPr/>
          <a:lstStyle/>
          <a:p>
            <a:pPr algn="l" eaLnBrk="1" hangingPunct="1"/>
            <a:r>
              <a:rPr lang="en-US" sz="3200" u="sng" smtClean="0">
                <a:latin typeface="Times New Roman" pitchFamily="18" charset="0"/>
              </a:rPr>
              <a:t>Bài tập 3:</a:t>
            </a:r>
            <a:r>
              <a:rPr lang="en-US" sz="3200" smtClean="0">
                <a:latin typeface="Times New Roman" pitchFamily="18" charset="0"/>
              </a:rPr>
              <a:t/>
            </a:r>
            <a:br>
              <a:rPr lang="en-US" sz="3200" smtClean="0">
                <a:latin typeface="Times New Roman" pitchFamily="18" charset="0"/>
              </a:rPr>
            </a:br>
            <a:r>
              <a:rPr lang="en-US" sz="3200" smtClean="0">
                <a:latin typeface="Times New Roman" pitchFamily="18" charset="0"/>
              </a:rPr>
              <a:t> Hãy kể những mẫu chuyện vượt khó mà em biết?</a:t>
            </a:r>
          </a:p>
        </p:txBody>
      </p:sp>
      <p:sp>
        <p:nvSpPr>
          <p:cNvPr id="31747" name="Rectangle 3"/>
          <p:cNvSpPr>
            <a:spLocks noGrp="1" noChangeArrowheads="1"/>
          </p:cNvSpPr>
          <p:nvPr>
            <p:ph type="body" idx="1"/>
          </p:nvPr>
        </p:nvSpPr>
        <p:spPr>
          <a:xfrm>
            <a:off x="228600" y="1752600"/>
            <a:ext cx="8686800" cy="4800600"/>
          </a:xfrm>
        </p:spPr>
        <p:txBody>
          <a:bodyPr/>
          <a:lstStyle/>
          <a:p>
            <a:pPr eaLnBrk="1" hangingPunct="1">
              <a:buFontTx/>
              <a:buNone/>
            </a:pPr>
            <a:endParaRPr lang="en-US" smtClean="0"/>
          </a:p>
          <a:p>
            <a:pPr eaLnBrk="1" hangingPunct="1">
              <a:buFontTx/>
              <a:buNone/>
            </a:pPr>
            <a:r>
              <a:rPr lang="en-US" u="sng" smtClean="0">
                <a:latin typeface="Times New Roman" pitchFamily="18" charset="0"/>
                <a:cs typeface="Times New Roman" pitchFamily="18" charset="0"/>
              </a:rPr>
              <a:t>Bài tập 4: </a:t>
            </a:r>
          </a:p>
          <a:p>
            <a:pPr eaLnBrk="1" hangingPunct="1">
              <a:buFontTx/>
              <a:buNone/>
            </a:pPr>
            <a:r>
              <a:rPr lang="en-US" smtClean="0">
                <a:latin typeface="Times New Roman" pitchFamily="18" charset="0"/>
                <a:cs typeface="Times New Roman" pitchFamily="18" charset="0"/>
              </a:rPr>
              <a:t>	Hãy nêu một số khó khăn trong học tập và những biện pháp khắc phục những khó khăn theo mẫu dưới đây:</a:t>
            </a:r>
          </a:p>
          <a:p>
            <a:pPr eaLnBrk="1" hangingPunct="1">
              <a:buFontTx/>
              <a:buNone/>
            </a:pPr>
            <a:endParaRPr lang="en-US"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strVal val="#ppt_w+.3"/>
                                          </p:val>
                                        </p:tav>
                                        <p:tav tm="100000">
                                          <p:val>
                                            <p:strVal val="#ppt_w"/>
                                          </p:val>
                                        </p:tav>
                                      </p:tavLst>
                                    </p:anim>
                                    <p:anim calcmode="lin" valueType="num">
                                      <p:cBhvr>
                                        <p:cTn id="8" dur="1000" fill="hold"/>
                                        <p:tgtEl>
                                          <p:spTgt spid="31746"/>
                                        </p:tgtEl>
                                        <p:attrNameLst>
                                          <p:attrName>ppt_h</p:attrName>
                                        </p:attrNameLst>
                                      </p:cBhvr>
                                      <p:tavLst>
                                        <p:tav tm="0">
                                          <p:val>
                                            <p:strVal val="#ppt_h"/>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1600200"/>
            <a:ext cx="9144000" cy="4953000"/>
          </a:xfrm>
        </p:spPr>
        <p:txBody>
          <a:bodyPr/>
          <a:lstStyle/>
          <a:p>
            <a:pPr marL="609600" indent="-609600" eaLnBrk="1" hangingPunct="1">
              <a:buFontTx/>
              <a:buNone/>
            </a:pPr>
            <a:r>
              <a:rPr lang="en-US" smtClean="0">
                <a:latin typeface="Times New Roman" pitchFamily="18" charset="0"/>
              </a:rPr>
              <a:t>Hãy điền đúng –sai vào câu trả lời dưới đây:</a:t>
            </a:r>
          </a:p>
          <a:p>
            <a:pPr marL="609600" indent="-609600" eaLnBrk="1" hangingPunct="1">
              <a:buFontTx/>
              <a:buAutoNum type="alphaLcParenR"/>
            </a:pPr>
            <a:r>
              <a:rPr lang="en-US" smtClean="0">
                <a:latin typeface="Times New Roman" pitchFamily="18" charset="0"/>
              </a:rPr>
              <a:t>Chép bài bạn trong giờ kiểm tra </a:t>
            </a:r>
            <a:r>
              <a:rPr lang="en-US" sz="4000" smtClean="0">
                <a:latin typeface="Times New Roman" pitchFamily="18" charset="0"/>
              </a:rPr>
              <a:t>□</a:t>
            </a:r>
          </a:p>
          <a:p>
            <a:pPr marL="609600" indent="-609600" eaLnBrk="1" hangingPunct="1">
              <a:buFontTx/>
              <a:buAutoNum type="alphaLcParenR"/>
            </a:pPr>
            <a:r>
              <a:rPr lang="en-US" smtClean="0">
                <a:latin typeface="Times New Roman" pitchFamily="18" charset="0"/>
              </a:rPr>
              <a:t>Bạn Nam không biết làm mình phải giúp đỡ bạn</a:t>
            </a:r>
            <a:r>
              <a:rPr lang="en-US" sz="4000" smtClean="0">
                <a:latin typeface="Times New Roman" pitchFamily="18" charset="0"/>
              </a:rPr>
              <a:t>□</a:t>
            </a:r>
            <a:endParaRPr lang="en-US" smtClean="0">
              <a:latin typeface="Times New Roman" pitchFamily="18" charset="0"/>
            </a:endParaRPr>
          </a:p>
          <a:p>
            <a:pPr marL="609600" indent="-609600" eaLnBrk="1" hangingPunct="1">
              <a:buFontTx/>
              <a:buAutoNum type="alphaLcParenR"/>
            </a:pPr>
            <a:r>
              <a:rPr lang="en-US" smtClean="0">
                <a:latin typeface="Times New Roman" pitchFamily="18" charset="0"/>
              </a:rPr>
              <a:t>Không nhắc bài cho bạn khi bạn đang trả bài</a:t>
            </a:r>
            <a:r>
              <a:rPr lang="en-US" sz="4000" smtClean="0">
                <a:latin typeface="Times New Roman" pitchFamily="18" charset="0"/>
              </a:rPr>
              <a:t>□</a:t>
            </a:r>
          </a:p>
          <a:p>
            <a:pPr marL="609600" indent="-609600" eaLnBrk="1" hangingPunct="1">
              <a:buFontTx/>
              <a:buAutoNum type="alphaLcParenR"/>
            </a:pPr>
            <a:r>
              <a:rPr lang="en-US" smtClean="0">
                <a:latin typeface="Times New Roman" pitchFamily="18" charset="0"/>
              </a:rPr>
              <a:t>Dấu dùm bạn nhưng việc bạn làm sai </a:t>
            </a:r>
            <a:r>
              <a:rPr lang="en-US" sz="4000" smtClean="0">
                <a:latin typeface="Times New Roman" pitchFamily="18" charset="0"/>
              </a:rPr>
              <a:t>□</a:t>
            </a:r>
          </a:p>
          <a:p>
            <a:pPr marL="609600" indent="-609600" eaLnBrk="1" hangingPunct="1">
              <a:buFontTx/>
              <a:buAutoNum type="alphaLcParenR"/>
            </a:pPr>
            <a:r>
              <a:rPr lang="en-US" smtClean="0">
                <a:latin typeface="Times New Roman" pitchFamily="18" charset="0"/>
              </a:rPr>
              <a:t>Không chép bài bạn trong giờ kiểm tra </a:t>
            </a:r>
            <a:r>
              <a:rPr lang="en-US" sz="4000" smtClean="0">
                <a:latin typeface="Times New Roman" pitchFamily="18" charset="0"/>
              </a:rPr>
              <a:t>□</a:t>
            </a:r>
          </a:p>
        </p:txBody>
      </p:sp>
      <p:sp>
        <p:nvSpPr>
          <p:cNvPr id="5" name="WordArt 45"/>
          <p:cNvSpPr>
            <a:spLocks noGrp="1" noChangeArrowheads="1" noChangeShapeType="1" noTextEdit="1"/>
          </p:cNvSpPr>
          <p:nvPr/>
        </p:nvSpPr>
        <p:spPr bwMode="auto">
          <a:xfrm>
            <a:off x="457200" y="274638"/>
            <a:ext cx="8229600" cy="868362"/>
          </a:xfrm>
          <a:prstGeom prst="rect">
            <a:avLst/>
          </a:prstGeom>
        </p:spPr>
        <p:txBody>
          <a:bodyPr wrap="none" fromWordArt="1"/>
          <a:lstStyle/>
          <a:p>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 BÀI </a:t>
            </a:r>
            <a:r>
              <a:rPr lang="vi-VN"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endParaRPr lang="vi-VN"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Effect transition="in" filter="fade">
                                      <p:cBhvr>
                                        <p:cTn id="42" dur="1000"/>
                                        <p:tgtEl>
                                          <p:spTgt spid="15363">
                                            <p:txEl>
                                              <p:pRg st="5" end="5"/>
                                            </p:txEl>
                                          </p:spTgt>
                                        </p:tgtEl>
                                      </p:cBhvr>
                                    </p:animEffect>
                                    <p:anim calcmode="lin" valueType="num">
                                      <p:cBhvr>
                                        <p:cTn id="4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819" name="Group 51"/>
          <p:cNvGraphicFramePr>
            <a:graphicFrameLocks noGrp="1"/>
          </p:cNvGraphicFramePr>
          <p:nvPr>
            <p:ph idx="1"/>
          </p:nvPr>
        </p:nvGraphicFramePr>
        <p:xfrm>
          <a:off x="381000" y="304800"/>
          <a:ext cx="8458200" cy="6230112"/>
        </p:xfrm>
        <a:graphic>
          <a:graphicData uri="http://schemas.openxmlformats.org/drawingml/2006/table">
            <a:tbl>
              <a:tblPr/>
              <a:tblGrid>
                <a:gridCol w="4230688"/>
                <a:gridCol w="4227512"/>
              </a:tblGrid>
              <a:tr h="766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Arial" charset="0"/>
                        </a:rPr>
                        <a:t>Những</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khó</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khăn</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có</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thể</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gặp</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phải</a:t>
                      </a:r>
                      <a:endParaRPr kumimoji="0" lang="en-US" sz="32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Arial" charset="0"/>
                        </a:rPr>
                        <a:t>Những biện pháp khắc phục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4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Arial" charset="0"/>
                        </a:rPr>
                        <a:t>Mẫu</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đi</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học</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không</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có</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sách</a:t>
                      </a: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Arial" charset="0"/>
                        </a:rPr>
                        <a:t>Mẫu</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xin</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sách</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cũ</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của</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các</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anh</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chị</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lớp</a:t>
                      </a:r>
                      <a:r>
                        <a:rPr kumimoji="0" lang="en-US" sz="3200" b="0" i="0" u="none" strike="noStrike" cap="none" normalizeH="0" baseline="0" dirty="0" smtClean="0">
                          <a:ln>
                            <a:noFill/>
                          </a:ln>
                          <a:solidFill>
                            <a:schemeClr val="tx1"/>
                          </a:solidFill>
                          <a:effectLst/>
                          <a:latin typeface="Times New Roman" pitchFamily="18" charset="0"/>
                          <a:cs typeface="Arial" charset="0"/>
                        </a:rPr>
                        <a:t> </a:t>
                      </a:r>
                      <a:r>
                        <a:rPr kumimoji="0" lang="en-US" sz="3200" b="0" i="0" u="none" strike="noStrike" cap="none" normalizeH="0" baseline="0" dirty="0" err="1" smtClean="0">
                          <a:ln>
                            <a:noFill/>
                          </a:ln>
                          <a:solidFill>
                            <a:schemeClr val="tx1"/>
                          </a:solidFill>
                          <a:effectLst/>
                          <a:latin typeface="Times New Roman" pitchFamily="18" charset="0"/>
                          <a:cs typeface="Arial" charset="0"/>
                        </a:rPr>
                        <a:t>trên</a:t>
                      </a: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r>
              <a:rPr lang="vi-VN" kern="10" dirty="0" smtClean="0">
                <a:ln w="19050">
                  <a:solidFill>
                    <a:srgbClr val="FF0000"/>
                  </a:solidFill>
                  <a:round/>
                  <a:headEnd/>
                  <a:tailEnd/>
                </a:ln>
                <a:solidFill>
                  <a:srgbClr val="FF00FF"/>
                </a:solidFill>
                <a:effectLst>
                  <a:outerShdw dist="35921" dir="2700000" algn="ctr" rotWithShape="0">
                    <a:srgbClr val="990000"/>
                  </a:outerShdw>
                </a:effectLst>
              </a:rPr>
              <a:t>Dặn dò</a:t>
            </a:r>
            <a:endParaRPr lang="vi-VN" kern="10" dirty="0">
              <a:ln w="19050">
                <a:solidFill>
                  <a:srgbClr val="FF0000"/>
                </a:solidFill>
                <a:round/>
                <a:headEnd/>
                <a:tailEnd/>
              </a:ln>
              <a:solidFill>
                <a:srgbClr val="FF00FF"/>
              </a:solidFill>
              <a:effectLst>
                <a:outerShdw dist="35921" dir="2700000" algn="ctr" rotWithShape="0">
                  <a:srgbClr val="990000"/>
                </a:outerShdw>
              </a:effectLst>
            </a:endParaRPr>
          </a:p>
        </p:txBody>
      </p:sp>
      <p:pic>
        <p:nvPicPr>
          <p:cNvPr id="28675" name="Picture 5" descr="book2"/>
          <p:cNvPicPr>
            <a:picLocks noChangeAspect="1" noChangeArrowheads="1" noCrop="1"/>
          </p:cNvPicPr>
          <p:nvPr/>
        </p:nvPicPr>
        <p:blipFill>
          <a:blip r:embed="rId2"/>
          <a:srcRect/>
          <a:stretch>
            <a:fillRect/>
          </a:stretch>
        </p:blipFill>
        <p:spPr bwMode="auto">
          <a:xfrm>
            <a:off x="1066800" y="2438400"/>
            <a:ext cx="7148513" cy="32400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a:spLocks noChangeArrowheads="1"/>
          </p:cNvSpPr>
          <p:nvPr/>
        </p:nvSpPr>
        <p:spPr bwMode="auto">
          <a:xfrm>
            <a:off x="0" y="0"/>
            <a:ext cx="8763000" cy="6096000"/>
          </a:xfrm>
          <a:prstGeom prst="horizontalScroll">
            <a:avLst>
              <a:gd name="adj" fmla="val 12500"/>
            </a:avLst>
          </a:prstGeom>
          <a:solidFill>
            <a:schemeClr val="bg1"/>
          </a:solidFill>
          <a:ln w="9525" algn="ctr">
            <a:solidFill>
              <a:schemeClr val="tx1"/>
            </a:solidFill>
            <a:round/>
            <a:headEnd/>
            <a:tailEnd/>
          </a:ln>
        </p:spPr>
        <p:txBody>
          <a:bodyPr/>
          <a:lstStyle/>
          <a:p>
            <a:endParaRPr lang="vi-VN">
              <a:solidFill>
                <a:schemeClr val="bg1"/>
              </a:solidFill>
            </a:endParaRPr>
          </a:p>
        </p:txBody>
      </p:sp>
      <p:sp>
        <p:nvSpPr>
          <p:cNvPr id="7" name="Rectangle 6"/>
          <p:cNvSpPr/>
          <p:nvPr/>
        </p:nvSpPr>
        <p:spPr>
          <a:xfrm>
            <a:off x="762000" y="1600200"/>
            <a:ext cx="7696199" cy="2585323"/>
          </a:xfrm>
          <a:prstGeom prst="rect">
            <a:avLst/>
          </a:prstGeom>
          <a:noFill/>
        </p:spPr>
        <p:txBody>
          <a:bodyPr>
            <a:spAutoFit/>
          </a:bodyPr>
          <a:lstStyle/>
          <a:p>
            <a:pPr>
              <a:defRPr/>
            </a:pP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CẢM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ƠN</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CÁC BẠN ĐÃ CHÚ Ý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LẮNG</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NGHE</a:t>
            </a:r>
            <a:endPar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endParaRPr>
          </a:p>
          <a:p>
            <a:pPr>
              <a:defRPr/>
            </a:pP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XIN</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CHÀO</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TẠM</a:t>
            </a:r>
            <a:r>
              <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 </a:t>
            </a:r>
            <a:r>
              <a:rPr lang="en-US" sz="5400" b="1" dirty="0" err="1">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rPr>
              <a:t>BiỆT</a:t>
            </a:r>
            <a:endParaRPr lang="en-US" sz="5400" b="1" dirty="0">
              <a:ln w="31550" cmpd="sng">
                <a:solidFill>
                  <a:srgbClr val="FF0000"/>
                </a:solidFill>
                <a:prstDash val="solid"/>
              </a:ln>
              <a:solidFill>
                <a:schemeClr val="accent3">
                  <a:lumMod val="95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800" b="1" i="1" u="sng" smtClean="0">
                <a:solidFill>
                  <a:srgbClr val="FF0000"/>
                </a:solidFill>
                <a:latin typeface="Times New Roman" pitchFamily="18" charset="0"/>
              </a:rPr>
              <a:t>Kết luận bài tập</a:t>
            </a:r>
          </a:p>
        </p:txBody>
      </p:sp>
      <p:sp>
        <p:nvSpPr>
          <p:cNvPr id="39939" name="Rectangle 3"/>
          <p:cNvSpPr>
            <a:spLocks noGrp="1" noChangeArrowheads="1"/>
          </p:cNvSpPr>
          <p:nvPr>
            <p:ph type="body" idx="1"/>
          </p:nvPr>
        </p:nvSpPr>
        <p:spPr>
          <a:xfrm>
            <a:off x="0" y="1600200"/>
            <a:ext cx="9372600" cy="4953000"/>
          </a:xfrm>
        </p:spPr>
        <p:txBody>
          <a:bodyPr/>
          <a:lstStyle/>
          <a:p>
            <a:pPr marL="609600" indent="-609600" eaLnBrk="1" hangingPunct="1">
              <a:buFontTx/>
              <a:buNone/>
            </a:pPr>
            <a:r>
              <a:rPr lang="en-US" smtClean="0">
                <a:latin typeface="Times New Roman" pitchFamily="18" charset="0"/>
              </a:rPr>
              <a:t>Hãy điền </a:t>
            </a:r>
            <a:r>
              <a:rPr lang="en-US" i="1" u="sng" smtClean="0">
                <a:solidFill>
                  <a:srgbClr val="C00000"/>
                </a:solidFill>
                <a:latin typeface="Times New Roman" pitchFamily="18" charset="0"/>
              </a:rPr>
              <a:t>đúng</a:t>
            </a:r>
            <a:r>
              <a:rPr lang="en-US" smtClean="0">
                <a:latin typeface="Times New Roman" pitchFamily="18" charset="0"/>
              </a:rPr>
              <a:t> hoặc </a:t>
            </a:r>
            <a:r>
              <a:rPr lang="en-US" i="1" u="sng" smtClean="0">
                <a:solidFill>
                  <a:srgbClr val="C00000"/>
                </a:solidFill>
                <a:latin typeface="Times New Roman" pitchFamily="18" charset="0"/>
              </a:rPr>
              <a:t>sai</a:t>
            </a:r>
            <a:r>
              <a:rPr lang="en-US" smtClean="0">
                <a:latin typeface="Times New Roman" pitchFamily="18" charset="0"/>
              </a:rPr>
              <a:t> vào câu trả lời dưới đây:</a:t>
            </a:r>
          </a:p>
          <a:p>
            <a:pPr marL="609600" indent="-609600" eaLnBrk="1" hangingPunct="1">
              <a:buFontTx/>
              <a:buAutoNum type="alphaLcParenR"/>
            </a:pPr>
            <a:r>
              <a:rPr lang="en-US" smtClean="0">
                <a:latin typeface="Times New Roman" pitchFamily="18" charset="0"/>
              </a:rPr>
              <a:t>Chép bài bạn trong giờ kiểm tra(</a:t>
            </a:r>
            <a:r>
              <a:rPr lang="en-US" i="1" smtClean="0">
                <a:solidFill>
                  <a:srgbClr val="FF0000"/>
                </a:solidFill>
                <a:latin typeface="Times New Roman" pitchFamily="18" charset="0"/>
              </a:rPr>
              <a:t>sai</a:t>
            </a:r>
            <a:r>
              <a:rPr lang="en-US" smtClean="0">
                <a:latin typeface="Times New Roman" pitchFamily="18" charset="0"/>
              </a:rPr>
              <a:t>)  </a:t>
            </a:r>
          </a:p>
          <a:p>
            <a:pPr marL="609600" indent="-609600" eaLnBrk="1" hangingPunct="1">
              <a:buFontTx/>
              <a:buAutoNum type="alphaLcParenR"/>
            </a:pPr>
            <a:r>
              <a:rPr lang="en-US" smtClean="0">
                <a:latin typeface="Times New Roman" pitchFamily="18" charset="0"/>
              </a:rPr>
              <a:t>Bạn Nam không biết làm mình phải giúp đỡ bạn (</a:t>
            </a:r>
            <a:r>
              <a:rPr lang="en-US" i="1" smtClean="0">
                <a:solidFill>
                  <a:srgbClr val="FF0000"/>
                </a:solidFill>
                <a:latin typeface="Times New Roman" pitchFamily="18" charset="0"/>
              </a:rPr>
              <a:t>sai</a:t>
            </a:r>
            <a:r>
              <a:rPr lang="en-US" smtClean="0">
                <a:latin typeface="Times New Roman" pitchFamily="18" charset="0"/>
              </a:rPr>
              <a:t>) </a:t>
            </a:r>
          </a:p>
          <a:p>
            <a:pPr marL="609600" indent="-609600" eaLnBrk="1" hangingPunct="1">
              <a:buFontTx/>
              <a:buAutoNum type="alphaLcParenR"/>
            </a:pPr>
            <a:r>
              <a:rPr lang="en-US" smtClean="0">
                <a:latin typeface="Times New Roman" pitchFamily="18" charset="0"/>
              </a:rPr>
              <a:t>Không nhắc bài cho bạn khi bạn đang trả bài(</a:t>
            </a:r>
            <a:r>
              <a:rPr lang="en-US" i="1" smtClean="0">
                <a:solidFill>
                  <a:srgbClr val="FF0000"/>
                </a:solidFill>
                <a:latin typeface="Times New Roman" pitchFamily="18" charset="0"/>
              </a:rPr>
              <a:t>đúng</a:t>
            </a:r>
            <a:r>
              <a:rPr lang="en-US" smtClean="0">
                <a:latin typeface="Times New Roman" pitchFamily="18" charset="0"/>
              </a:rPr>
              <a:t>)</a:t>
            </a:r>
            <a:endParaRPr lang="en-US" smtClean="0"/>
          </a:p>
          <a:p>
            <a:pPr marL="609600" indent="-609600" eaLnBrk="1" hangingPunct="1">
              <a:buFontTx/>
              <a:buAutoNum type="alphaLcParenR"/>
            </a:pPr>
            <a:r>
              <a:rPr lang="en-US" smtClean="0">
                <a:latin typeface="Times New Roman" pitchFamily="18" charset="0"/>
              </a:rPr>
              <a:t>Dấu dùm bạn những việc bạn làm là sai.(</a:t>
            </a:r>
            <a:r>
              <a:rPr lang="en-US" i="1" smtClean="0">
                <a:solidFill>
                  <a:srgbClr val="FF0000"/>
                </a:solidFill>
                <a:latin typeface="Times New Roman" pitchFamily="18" charset="0"/>
              </a:rPr>
              <a:t>sai</a:t>
            </a:r>
            <a:r>
              <a:rPr lang="en-US" smtClean="0">
                <a:latin typeface="Times New Roman" pitchFamily="18" charset="0"/>
              </a:rPr>
              <a:t>)</a:t>
            </a:r>
            <a:r>
              <a:rPr lang="en-US" sz="4000" smtClean="0">
                <a:latin typeface="Times New Roman" pitchFamily="18" charset="0"/>
              </a:rPr>
              <a:t> </a:t>
            </a:r>
          </a:p>
          <a:p>
            <a:pPr marL="609600" indent="-609600" eaLnBrk="1" hangingPunct="1">
              <a:buFontTx/>
              <a:buAutoNum type="alphaLcParenR"/>
            </a:pPr>
            <a:r>
              <a:rPr lang="en-US" smtClean="0">
                <a:latin typeface="Times New Roman" pitchFamily="18" charset="0"/>
              </a:rPr>
              <a:t>Không chép bài bạn trong giờ kiểm tra.(</a:t>
            </a:r>
            <a:r>
              <a:rPr lang="en-US" i="1" smtClean="0">
                <a:solidFill>
                  <a:srgbClr val="FF0000"/>
                </a:solidFill>
                <a:latin typeface="Times New Roman" pitchFamily="18" charset="0"/>
              </a:rPr>
              <a:t>đúng</a:t>
            </a:r>
            <a:r>
              <a:rPr lang="en-US" smtClean="0">
                <a:latin typeface="Times New Roman" pitchFamily="18" charset="0"/>
              </a:rPr>
              <a:t>)</a:t>
            </a:r>
            <a:endParaRPr lang="en-US" smtClean="0"/>
          </a:p>
          <a:p>
            <a:pPr marL="609600" indent="-609600" eaLnBrk="1" hangingPunct="1">
              <a:buFontTx/>
              <a:buNone/>
            </a:pPr>
            <a:endParaRPr lang="en-US" sz="40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Effect transition="in" filter="fade">
                                      <p:cBhvr>
                                        <p:cTn id="35" dur="1000"/>
                                        <p:tgtEl>
                                          <p:spTgt spid="39939">
                                            <p:txEl>
                                              <p:pRg st="4" end="4"/>
                                            </p:txEl>
                                          </p:spTgt>
                                        </p:tgtEl>
                                      </p:cBhvr>
                                    </p:animEffect>
                                    <p:anim calcmode="lin" valueType="num">
                                      <p:cBhvr>
                                        <p:cTn id="36"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9">
                                            <p:txEl>
                                              <p:pRg st="5" end="5"/>
                                            </p:txEl>
                                          </p:spTgt>
                                        </p:tgtEl>
                                        <p:attrNameLst>
                                          <p:attrName>style.visibility</p:attrName>
                                        </p:attrNameLst>
                                      </p:cBhvr>
                                      <p:to>
                                        <p:strVal val="visible"/>
                                      </p:to>
                                    </p:set>
                                    <p:animEffect transition="in" filter="fade">
                                      <p:cBhvr>
                                        <p:cTn id="42" dur="1000"/>
                                        <p:tgtEl>
                                          <p:spTgt spid="39939">
                                            <p:txEl>
                                              <p:pRg st="5" end="5"/>
                                            </p:txEl>
                                          </p:spTgt>
                                        </p:tgtEl>
                                      </p:cBhvr>
                                    </p:animEffect>
                                    <p:anim calcmode="lin" valueType="num">
                                      <p:cBhvr>
                                        <p:cTn id="43"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sz="3600" b="1" i="1" smtClean="0">
                <a:latin typeface="Times New Roman" pitchFamily="18" charset="0"/>
                <a:cs typeface="Times New Roman" pitchFamily="18" charset="0"/>
              </a:rPr>
              <a:t>Một số học sinh nghèo vượt khó được trợ cấp của cơ quan đoàn thể </a:t>
            </a:r>
          </a:p>
        </p:txBody>
      </p:sp>
      <p:pic>
        <p:nvPicPr>
          <p:cNvPr id="14339" name="Picture 4" descr="C:\Users\admin\Desktop\imagesCATTSTB9.jpg"/>
          <p:cNvPicPr>
            <a:picLocks noGrp="1" noChangeAspect="1" noChangeArrowheads="1"/>
          </p:cNvPicPr>
          <p:nvPr>
            <p:ph idx="1"/>
          </p:nvPr>
        </p:nvPicPr>
        <p:blipFill>
          <a:blip r:embed="rId2"/>
          <a:srcRect/>
          <a:stretch>
            <a:fillRect/>
          </a:stretch>
        </p:blipFill>
        <p:spPr>
          <a:xfrm>
            <a:off x="304800" y="1447800"/>
            <a:ext cx="8610600" cy="54102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edg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0" fill="hold"/>
                                        <p:tgtEl>
                                          <p:spTgt spid="14338"/>
                                        </p:tgtEl>
                                        <p:attrNameLst>
                                          <p:attrName>ppt_x</p:attrName>
                                        </p:attrNameLst>
                                      </p:cBhvr>
                                      <p:tavLst>
                                        <p:tav tm="0">
                                          <p:val>
                                            <p:strVal val="#ppt_x"/>
                                          </p:val>
                                        </p:tav>
                                        <p:tav tm="100000">
                                          <p:val>
                                            <p:strVal val="#ppt_x"/>
                                          </p:val>
                                        </p:tav>
                                      </p:tavLst>
                                    </p:anim>
                                    <p:anim calcmode="lin" valueType="num">
                                      <p:cBhvr additive="base">
                                        <p:cTn id="13" dur="5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vi-VN" smtClean="0"/>
          </a:p>
        </p:txBody>
      </p:sp>
      <p:pic>
        <p:nvPicPr>
          <p:cNvPr id="4" name="Picture 4" descr="images[62]"/>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5" descr="C:\Users\admin\Desktop\imagesCAYR2ICX.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Rectangle 2"/>
          <p:cNvSpPr>
            <a:spLocks noGrp="1" noChangeArrowheads="1"/>
          </p:cNvSpPr>
          <p:nvPr>
            <p:ph type="ctrTitle"/>
          </p:nvPr>
        </p:nvSpPr>
        <p:spPr>
          <a:xfrm>
            <a:off x="609600" y="457200"/>
            <a:ext cx="7772400" cy="1470025"/>
          </a:xfrm>
        </p:spPr>
        <p:txBody>
          <a:bodyPr/>
          <a:lstStyle/>
          <a:p>
            <a:pPr eaLnBrk="1" hangingPunct="1"/>
            <a:r>
              <a:rPr lang="en-US" sz="6000" u="sng" smtClean="0">
                <a:latin typeface="Times New Roman" pitchFamily="18" charset="0"/>
              </a:rPr>
              <a:t>Bài 2</a:t>
            </a:r>
            <a:br>
              <a:rPr lang="en-US" sz="6000" u="sng" smtClean="0">
                <a:latin typeface="Times New Roman" pitchFamily="18" charset="0"/>
              </a:rPr>
            </a:br>
            <a:endParaRPr lang="en-US" sz="6000" u="sng" smtClean="0">
              <a:latin typeface="Times New Roman" pitchFamily="18" charset="0"/>
            </a:endParaRPr>
          </a:p>
        </p:txBody>
      </p:sp>
      <p:sp>
        <p:nvSpPr>
          <p:cNvPr id="19460" name="WordArt 4"/>
          <p:cNvSpPr>
            <a:spLocks noChangeArrowheads="1" noChangeShapeType="1" noTextEdit="1"/>
          </p:cNvSpPr>
          <p:nvPr/>
        </p:nvSpPr>
        <p:spPr bwMode="auto">
          <a:xfrm>
            <a:off x="457200" y="2438400"/>
            <a:ext cx="8305800" cy="2438400"/>
          </a:xfrm>
          <a:prstGeom prst="rect">
            <a:avLst/>
          </a:prstGeom>
        </p:spPr>
        <p:txBody>
          <a:bodyPr wrap="none" fromWordArt="1">
            <a:prstTxWarp prst="textPlain">
              <a:avLst>
                <a:gd name="adj" fmla="val 50000"/>
              </a:avLst>
            </a:prstTxWarp>
          </a:bodyPr>
          <a:lstStyle/>
          <a:p>
            <a:pPr>
              <a:defRPr/>
            </a:pPr>
            <a:r>
              <a:rPr lang="vi-V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rPr>
              <a:t>Vượt khó </a:t>
            </a:r>
            <a:r>
              <a:rPr lang="en-US" sz="3600" b="1" kern="1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rPr>
              <a:t>trong</a:t>
            </a: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rPr>
              <a:t> </a:t>
            </a:r>
            <a:r>
              <a:rPr lang="vi-V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rPr>
              <a:t>học t</a:t>
            </a:r>
            <a:r>
              <a:rPr lang="en-US" sz="3600" b="1" kern="1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rPr>
              <a:t>ập</a:t>
            </a:r>
            <a:endPar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114300">
                  <a:prstClr val="black"/>
                </a:inn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458"/>
                                        </p:tgtEl>
                                        <p:attrNameLst>
                                          <p:attrName>style.visibility</p:attrName>
                                        </p:attrNameLst>
                                      </p:cBhvr>
                                      <p:to>
                                        <p:strVal val="visible"/>
                                      </p:to>
                                    </p:set>
                                    <p:anim calcmode="discrete" valueType="clr">
                                      <p:cBhvr override="childStyle">
                                        <p:cTn id="12"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458"/>
                                        </p:tgtEl>
                                        <p:attrNameLst>
                                          <p:attrName>fillcolor</p:attrName>
                                        </p:attrNameLst>
                                      </p:cBhvr>
                                      <p:tavLst>
                                        <p:tav tm="0">
                                          <p:val>
                                            <p:clrVal>
                                              <a:schemeClr val="accent2"/>
                                            </p:clrVal>
                                          </p:val>
                                        </p:tav>
                                        <p:tav tm="50000">
                                          <p:val>
                                            <p:clrVal>
                                              <a:schemeClr val="hlink"/>
                                            </p:clrVal>
                                          </p:val>
                                        </p:tav>
                                      </p:tavLst>
                                    </p:anim>
                                    <p:set>
                                      <p:cBhvr>
                                        <p:cTn id="14" dur="80"/>
                                        <p:tgtEl>
                                          <p:spTgt spid="1945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plus(in)">
                                      <p:cBhvr>
                                        <p:cTn id="19"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New Folder\DSC_0058.jpg"/>
          <p:cNvPicPr>
            <a:picLocks noGrp="1" noChangeAspect="1" noChangeArrowheads="1"/>
          </p:cNvPicPr>
          <p:nvPr>
            <p:ph idx="1"/>
          </p:nvPr>
        </p:nvPicPr>
        <p:blipFill>
          <a:blip r:embed="rId2"/>
          <a:srcRect/>
          <a:stretch>
            <a:fillRect/>
          </a:stretch>
        </p:blipFill>
        <p:spPr>
          <a:xfrm>
            <a:off x="0" y="0"/>
            <a:ext cx="9372600"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800" b="1" u="sng" smtClean="0">
                <a:latin typeface="Times New Roman" pitchFamily="18" charset="0"/>
              </a:rPr>
              <a:t>Truyện</a:t>
            </a:r>
            <a:r>
              <a:rPr lang="en-US" sz="4000" b="1" u="sng" smtClean="0">
                <a:latin typeface="Times New Roman" pitchFamily="18" charset="0"/>
              </a:rPr>
              <a:t> </a:t>
            </a:r>
            <a:r>
              <a:rPr lang="en-US" sz="4000" smtClean="0">
                <a:latin typeface="Times New Roman" pitchFamily="18" charset="0"/>
              </a:rPr>
              <a:t/>
            </a:r>
            <a:br>
              <a:rPr lang="en-US" sz="4000" smtClean="0">
                <a:latin typeface="Times New Roman" pitchFamily="18" charset="0"/>
              </a:rPr>
            </a:br>
            <a:r>
              <a:rPr lang="en-US" sz="4000" b="1" i="1" smtClean="0">
                <a:solidFill>
                  <a:srgbClr val="C00000"/>
                </a:solidFill>
                <a:latin typeface="Times New Roman" pitchFamily="18" charset="0"/>
              </a:rPr>
              <a:t>Một học sinh nghèo vượt khó</a:t>
            </a:r>
          </a:p>
        </p:txBody>
      </p:sp>
      <p:sp>
        <p:nvSpPr>
          <p:cNvPr id="17411" name="Rectangle 3"/>
          <p:cNvSpPr>
            <a:spLocks noGrp="1" noChangeArrowheads="1"/>
          </p:cNvSpPr>
          <p:nvPr>
            <p:ph type="body" idx="1"/>
          </p:nvPr>
        </p:nvSpPr>
        <p:spPr>
          <a:xfrm>
            <a:off x="457200" y="1905000"/>
            <a:ext cx="8686800" cy="4648200"/>
          </a:xfrm>
        </p:spPr>
        <p:txBody>
          <a:bodyPr/>
          <a:lstStyle/>
          <a:p>
            <a:pPr eaLnBrk="1" hangingPunct="1">
              <a:buFontTx/>
              <a:buNone/>
            </a:pPr>
            <a:r>
              <a:rPr lang="en-US" smtClean="0"/>
              <a:t>…</a:t>
            </a:r>
            <a:r>
              <a:rPr lang="en-US" smtClean="0">
                <a:latin typeface="Times New Roman" pitchFamily="18" charset="0"/>
              </a:rPr>
              <a:t>Cô hiệu trưởng trường tiểu học kể với tôi: “Xóm Trại rất nghèo lại xa trường nhất. Nhưng ở đó có em Thảo là học sinh vượt khó, học giỏi tiêu biểu của trường. Nhà Thảo nghèo lắm, bố mẹ lại đau yếu luôn. Thảo phải làm việc giúp cha mẹ, nhưng vẫn cố gắng học tập. Em đã đạt học sinh giỏi suốt nhưng năm lớp 1, lớp 2, lớp 3 nên cả trường ai cũng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4800" y="304800"/>
            <a:ext cx="8382000" cy="6248400"/>
          </a:xfrm>
        </p:spPr>
        <p:txBody>
          <a:bodyPr/>
          <a:lstStyle/>
          <a:p>
            <a:pPr eaLnBrk="1" hangingPunct="1">
              <a:buFontTx/>
              <a:buNone/>
            </a:pPr>
            <a:r>
              <a:rPr lang="en-US" smtClean="0">
                <a:latin typeface="Times New Roman" pitchFamily="18" charset="0"/>
              </a:rPr>
              <a:t>	Tan học tôi theo Thảo về thăm xóm trại. Thảo dẫn tôi đi hết con đường làng, băng qua một cánh đồng rộng mới nhìn thấy xóm trại xa tít tắp phía bờ sông… vừa bước theo đôi chân thoăn thoắt của cô bé, tôi vừa tranh thủ hỏi chuyện:</a:t>
            </a:r>
          </a:p>
          <a:p>
            <a:pPr eaLnBrk="1" hangingPunct="1">
              <a:buFontTx/>
              <a:buChar char="-"/>
            </a:pPr>
            <a:r>
              <a:rPr lang="en-US" smtClean="0">
                <a:latin typeface="Times New Roman" pitchFamily="18" charset="0"/>
              </a:rPr>
              <a:t>Đi học xa thế này Thảo có ngại không?</a:t>
            </a:r>
          </a:p>
          <a:p>
            <a:pPr eaLnBrk="1" hangingPunct="1">
              <a:buFontTx/>
              <a:buChar char="-"/>
            </a:pPr>
            <a:r>
              <a:rPr lang="en-US" smtClean="0">
                <a:latin typeface="Times New Roman" pitchFamily="18" charset="0"/>
              </a:rPr>
              <a:t>Dạ, sáng cháu đi học, chiều chăn gà, vịt, tưới rau đỡ bố mẹ.</a:t>
            </a:r>
          </a:p>
          <a:p>
            <a:pPr eaLnBrk="1" hangingPunct="1">
              <a:buFontTx/>
              <a:buChar char="-"/>
            </a:pPr>
            <a:r>
              <a:rPr lang="en-US" smtClean="0">
                <a:latin typeface="Times New Roman" pitchFamily="18" charset="0"/>
              </a:rPr>
              <a:t>Vậy thì cháu học bài vào lúc nào?</a:t>
            </a:r>
          </a:p>
          <a:p>
            <a:pPr eaLnBrk="1" hangingPunct="1">
              <a:buFontTx/>
              <a:buChar char="-"/>
            </a:pPr>
            <a:endParaRPr lang="en-US"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dissolve">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dissolve">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11264"/>
  <p:tag name="VIOLETTITLE" val="Bài 2. Vượt khó trong học tập"/>
  <p:tag name="VIOLETLESSON" val="2"/>
  <p:tag name="VIOLETCATID" val="2225"/>
  <p:tag name="VIOLETSUBJECT" val="Đạo đức 4"/>
  <p:tag name="VIOLETAUTHORID" val="9311753"/>
  <p:tag name="VIOLETAUTHORNAME" val="Lê Thị Nga"/>
  <p:tag name="VIOLETAUTHORAVATAR" val="no_avatar.jpg"/>
  <p:tag name="VIOLETAUTHORADDRESS" val="Trường Tiểu Học Phùng Chí Kiên  - Tỉnh Bắc Kạn"/>
  <p:tag name="VIOLETDATE" val="2018-09-09 12:27:21"/>
  <p:tag name="VIOLETHIT" val="342"/>
  <p:tag name="VIOLETLIKE" val="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9_Trek">
      <a:majorFont>
        <a:latin typeface=""/>
        <a:ea typeface=""/>
        <a:cs typeface=""/>
      </a:majorFont>
      <a:minorFont>
        <a:latin typeface=""/>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400</TotalTime>
  <Words>617</Words>
  <Application>Microsoft Office PowerPoint</Application>
  <PresentationFormat>On-screen Show (4:3)</PresentationFormat>
  <Paragraphs>92</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Times New Roman</vt:lpstr>
      <vt:lpstr>Arial</vt:lpstr>
      <vt:lpstr>Calibri</vt:lpstr>
      <vt:lpstr>Wingdings 2</vt:lpstr>
      <vt:lpstr>Franklin Gothic Book</vt:lpstr>
      <vt:lpstr>Default Design</vt:lpstr>
      <vt:lpstr>9_Trek</vt:lpstr>
      <vt:lpstr>Slide 1</vt:lpstr>
      <vt:lpstr>Slide 2</vt:lpstr>
      <vt:lpstr>Kết luận bài tập</vt:lpstr>
      <vt:lpstr>Một số học sinh nghèo vượt khó được trợ cấp của cơ quan đoàn thể </vt:lpstr>
      <vt:lpstr>Slide 5</vt:lpstr>
      <vt:lpstr>Bài 2 </vt:lpstr>
      <vt:lpstr>Slide 7</vt:lpstr>
      <vt:lpstr>Truyện  Một học sinh nghèo vượt khó</vt:lpstr>
      <vt:lpstr>Slide 9</vt:lpstr>
      <vt:lpstr>Slide 10</vt:lpstr>
      <vt:lpstr>CÂU HỎI</vt:lpstr>
      <vt:lpstr>Slide 12</vt:lpstr>
      <vt:lpstr>2. Thảo đã gặp những khó khăn gì trong học tập và trong cuộc sống hằng ngày?  </vt:lpstr>
      <vt:lpstr>Slide 14</vt:lpstr>
      <vt:lpstr>4. Nếu ở hoàn cảnh khó khăn như bạn Thảo, em sẽ làm gì?</vt:lpstr>
      <vt:lpstr>Bài tập1:  Khi gặp một bài tập khó, em sẽ chọn một cách làm nào dưới đây? (trang 7 SGK lớp 4) </vt:lpstr>
      <vt:lpstr>KLGV: (a), (b), (đ) là biện pháp đúng.  (c), (d), (e) là biện pháp sai. </vt:lpstr>
      <vt:lpstr>Ghi nhớ</vt:lpstr>
      <vt:lpstr>Bài tập 3:  Hãy kể những mẫu chuyện vượt khó mà em biết?</vt:lpstr>
      <vt:lpstr>Slide 20</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dc:title>
  <dc:creator>User</dc:creator>
  <cp:lastModifiedBy>Computer</cp:lastModifiedBy>
  <cp:revision>45</cp:revision>
  <dcterms:created xsi:type="dcterms:W3CDTF">2012-04-08T06:06:28Z</dcterms:created>
  <dcterms:modified xsi:type="dcterms:W3CDTF">2018-10-05T05:49:56Z</dcterms:modified>
</cp:coreProperties>
</file>